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6" r:id="rId4"/>
    <p:sldId id="277" r:id="rId5"/>
    <p:sldId id="278" r:id="rId6"/>
    <p:sldId id="259" r:id="rId7"/>
    <p:sldId id="261" r:id="rId8"/>
    <p:sldId id="260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63" r:id="rId20"/>
    <p:sldId id="262" r:id="rId21"/>
    <p:sldId id="274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68543-3976-EB46-A6BC-B186047ED514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72E64-4776-AF42-9B3B-7FE8FE606C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024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2E64-4776-AF42-9B3B-7FE8FE606C9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226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72E64-4776-AF42-9B3B-7FE8FE606C9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67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2DD12-F30B-0245-93C1-27A062E95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518800-3DB8-1847-AEDE-4668AAFF7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05EEB-CCB4-2A4C-977B-B44FDC3B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FF00AD-BBD8-0D4F-87A5-1D1F779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E9C67F-2045-8A46-9292-78F0780C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461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2FD5B-54CF-5D4D-82B2-4F6432EC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DCC866-2391-CF47-A68E-32E0DEEB3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9412DA-C3B8-2246-8C92-7A622973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A4EB3B-B96D-FB46-A6D1-1268E3285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8360E2-104E-3A4C-BAFE-EAB6D5BD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738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8975073-6ECA-7845-A250-F2F5C8095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FF095C-901B-1D4F-BF90-88CD183EF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C50A7-6F86-5542-91C2-FEC3F59E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165FAA-3D57-CB44-9C54-582A6BA8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884E5C-1C7C-8B4D-9A2E-F5BEB788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079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D7FB8-29D6-FC41-9E11-0EBF603A3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68299-1473-C44F-AC23-6CB6683D6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485A37-A3E1-004F-99AC-AB98B21F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009FD-C453-A748-AACF-19513812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302CA0-6594-7A44-B537-BED66F41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305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5E0B7-F127-F541-A480-D9DEB209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7C940D-902A-0F4D-BC75-8A9E2B8BC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E457C-8D1B-5C44-87EE-BD99CD03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3E756-1888-2C45-88C4-A5AAC5D3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2FFA0C-9F3C-6441-A292-4BC8EF89D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32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AB855-A57C-6E49-9C57-A3C0C1C8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B4E3A-B028-DA47-822D-F7F53AF24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167D66-DECD-5A4A-B83B-97318BC8E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06FC13-BF16-8640-880F-DA610F28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FF29FE-B57F-5947-A8D5-D29B20BFD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9D5B8D-0619-0D49-BCF3-449AD513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30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887E-B384-AC47-A9B9-5D3BF687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6F43DC-4803-A943-905E-35F5A9F62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6B0DC7-8767-284F-A417-0CF1DAFF11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5A7576-B6B2-D746-A305-0D2D947EBE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BAD088-6A77-2D49-B986-8A082FEB8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04532F5-E633-6946-8F2B-B71B5F78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055CD7-B835-8E45-BCBC-0E6B831A1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3DCA89-69E5-024A-A7B0-D99254C7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50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169365-D2D8-F247-87A9-FDD6328B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1C60A8-F5AA-BC42-AF03-46EF8426C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DEDFAD-CF75-EA4B-9DE4-B286954A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DD2CBD-7D8B-5448-A226-79B464CA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2571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B5AD0B-8E65-674D-85D1-9F280BD1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DD0607-69CC-1E4C-917D-3D4FD387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0C9E3-E95B-A048-AF5C-05DAB340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5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99C49-AC69-6C41-9680-C261593B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030780-ACA6-2F42-8A46-B92B61015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4ACEB1-8263-194F-BC14-9DC72AEDE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0D8D9B-F75D-F945-9F16-94D5074D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FA14A6-309D-F74E-880E-8DDBFDAD9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286D0B-547F-2E44-9B92-EEB50412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627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63E8F-9F50-E345-8703-0E20BBA9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B0E955-8EEA-414F-AB4D-EB7F4FEA0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8B9686-E724-104E-8482-83AA6379F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F4D0CA7-AEED-FB42-AEA4-866F14E8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932A2-3764-944A-96D1-39F7DA4A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7040A5-13F8-C64C-BCCB-758505D00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359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500159-5A60-F749-A2CB-550F9E91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F2C190-C267-2447-8CDF-360732C95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AE2C14-9629-D149-86CE-6A74F440D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17380-A7E2-AF40-B67B-D36774AEEF8C}" type="datetimeFigureOut">
              <a:rPr kumimoji="1" lang="zh-CN" altLang="en-US" smtClean="0"/>
              <a:t>2019/12/6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650285-73FF-3947-950A-1D05BF44E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D38D5-5CFF-4542-9BB0-05204F586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39917-FA8C-4B4A-A3CC-705A004070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291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9B9D2-39B0-C244-9258-E924A89651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多帧重投影监督网络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47B314-91FF-BF4C-8C5D-4886536187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安世杰</a:t>
            </a:r>
            <a:endParaRPr kumimoji="1" lang="en-US" altLang="zh-CN" dirty="0"/>
          </a:p>
          <a:p>
            <a:r>
              <a:rPr kumimoji="1" lang="en-US" altLang="zh-CN" dirty="0"/>
              <a:t>2019.12.6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812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Self-Supervised Monocular Depth Hints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41705A-F206-2942-B15B-5EE5E719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6" y="1390237"/>
            <a:ext cx="9441837" cy="473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9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Self-Supervised Monocular Depth Hints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932FD8-6496-BE4E-A7D4-7E277B3F8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7" y="1391784"/>
            <a:ext cx="8968156" cy="46596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0001FAB-BF89-DF41-B8F2-EA394EC0B082}"/>
              </a:ext>
            </a:extLst>
          </p:cNvPr>
          <p:cNvSpPr txBox="1"/>
          <p:nvPr/>
        </p:nvSpPr>
        <p:spPr>
          <a:xfrm>
            <a:off x="3125045" y="603146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最后一行预测结果比激活结果还好</a:t>
            </a:r>
          </a:p>
        </p:txBody>
      </p:sp>
    </p:spTree>
    <p:extLst>
      <p:ext uri="{BB962C8B-B14F-4D97-AF65-F5344CB8AC3E}">
        <p14:creationId xmlns:p14="http://schemas.microsoft.com/office/powerpoint/2010/main" val="404595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Self-Supervised Monocular Depth Hints</a:t>
            </a:r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AA2D7D8-26CC-E349-B70B-5B5386E8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56" y="1392995"/>
            <a:ext cx="5517401" cy="313990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1AB3FA-B297-B942-A4BF-3719F5F20D3A}"/>
              </a:ext>
            </a:extLst>
          </p:cNvPr>
          <p:cNvSpPr txBox="1"/>
          <p:nvPr/>
        </p:nvSpPr>
        <p:spPr>
          <a:xfrm>
            <a:off x="827926" y="4337692"/>
            <a:ext cx="19720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预测图：</a:t>
            </a:r>
            <a:r>
              <a:rPr kumimoji="1" lang="en-US" altLang="zh-CN" dirty="0"/>
              <a:t>top</a:t>
            </a:r>
            <a:r>
              <a:rPr kumimoji="1" lang="zh-CN" altLang="en-US" dirty="0"/>
              <a:t>有</a:t>
            </a:r>
            <a:r>
              <a:rPr kumimoji="1" lang="en-US" altLang="zh-CN" dirty="0"/>
              <a:t>HR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FEBE69-9D3B-9948-A151-6C62918C066E}"/>
              </a:ext>
            </a:extLst>
          </p:cNvPr>
          <p:cNvSpPr txBox="1"/>
          <p:nvPr/>
        </p:nvSpPr>
        <p:spPr>
          <a:xfrm>
            <a:off x="3458936" y="4337692"/>
            <a:ext cx="70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无</a:t>
            </a:r>
            <a:r>
              <a:rPr kumimoji="1" lang="en-US" altLang="zh-CN" dirty="0"/>
              <a:t>HR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66C4F3-8EDB-D44E-83F0-1C5E4EA2AE32}"/>
              </a:ext>
            </a:extLst>
          </p:cNvPr>
          <p:cNvSpPr txBox="1"/>
          <p:nvPr/>
        </p:nvSpPr>
        <p:spPr>
          <a:xfrm>
            <a:off x="5183282" y="4337692"/>
            <a:ext cx="708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有</a:t>
            </a:r>
            <a:r>
              <a:rPr kumimoji="1" lang="en-US" altLang="zh-CN" dirty="0"/>
              <a:t>HR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995701-63E6-5B46-8CA8-BEA4A6366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95" y="1263091"/>
            <a:ext cx="4239805" cy="39805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ACC5E9-05CE-5044-88B6-87154568A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1" y="4916492"/>
            <a:ext cx="5582197" cy="12566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7D7C06-D76E-0846-9282-3233232E7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074" y="5358128"/>
            <a:ext cx="6636926" cy="11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657546" y="6169709"/>
            <a:ext cx="743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Mono-SF: Multi-View Geometry Meets Single-View 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 Monocular</a:t>
            </a:r>
          </a:p>
          <a:p>
            <a:r>
              <a:rPr kumimoji="1" lang="en-US" altLang="zh-CN" dirty="0"/>
              <a:t> Scene Flow Estimation of Dynamic Traffic Scenes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88F6E90-89EC-5248-901C-7670DEDDB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1" y="1563737"/>
            <a:ext cx="6057258" cy="29665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4B1A6C-76BC-7D42-B3A4-F571157C0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05849"/>
            <a:ext cx="4349393" cy="89706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ED8D745-D831-3241-86DD-098C8F81E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458" y="1460436"/>
            <a:ext cx="4110661" cy="73097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C49F1F0-FB2A-164E-963D-806E9ECD79AA}"/>
              </a:ext>
            </a:extLst>
          </p:cNvPr>
          <p:cNvSpPr txBox="1"/>
          <p:nvPr/>
        </p:nvSpPr>
        <p:spPr>
          <a:xfrm>
            <a:off x="7120281" y="2191411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一致性损失</a:t>
            </a:r>
            <a:r>
              <a:rPr kumimoji="1" lang="en-US" altLang="zh-CN" dirty="0"/>
              <a:t>+</a:t>
            </a:r>
            <a:r>
              <a:rPr kumimoji="1" lang="zh-CN" altLang="en-US" dirty="0"/>
              <a:t>平面超像素的平滑项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10D31CE-E78C-7C47-B48B-A26E0FCD4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60" y="2695685"/>
            <a:ext cx="4606818" cy="100530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7F2A487-18C2-4643-8D41-EA89A5F2450F}"/>
              </a:ext>
            </a:extLst>
          </p:cNvPr>
          <p:cNvSpPr txBox="1"/>
          <p:nvPr/>
        </p:nvSpPr>
        <p:spPr>
          <a:xfrm>
            <a:off x="7371669" y="3592069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光度距离</a:t>
            </a:r>
            <a:r>
              <a:rPr kumimoji="1" lang="en-US" altLang="zh-CN" dirty="0"/>
              <a:t>+3D</a:t>
            </a:r>
            <a:r>
              <a:rPr kumimoji="1" lang="zh-CN" altLang="en-US" dirty="0"/>
              <a:t>位置一致性误差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7691853-5D7E-094F-BD31-2D57F1DD7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028" y="4245060"/>
            <a:ext cx="4464350" cy="4150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980F852-6DA9-A84A-9CEC-2ED7C5633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406" y="5600782"/>
            <a:ext cx="4464350" cy="3695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4F66EBA-A58A-7242-A1DC-CF82F7A8E2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560" y="4897517"/>
            <a:ext cx="5019083" cy="6444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B782D12-B56E-B944-87D6-81B1765045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534" y="5475724"/>
            <a:ext cx="3764060" cy="7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22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223017" y="6118131"/>
            <a:ext cx="743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Mono-SF: Multi-View Geometry Meets Single-View 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 Monocular</a:t>
            </a:r>
          </a:p>
          <a:p>
            <a:r>
              <a:rPr kumimoji="1" lang="en-US" altLang="zh-CN" dirty="0"/>
              <a:t> Scene Flow Estimation of Dynamic Traffic Scenes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C6AA9C-6ED8-AD41-B7F3-A52C3847C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40" y="3596166"/>
            <a:ext cx="5773160" cy="212139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7DCED5-6997-1F4E-BB0C-7199FA5A18BC}"/>
              </a:ext>
            </a:extLst>
          </p:cNvPr>
          <p:cNvSpPr txBox="1"/>
          <p:nvPr/>
        </p:nvSpPr>
        <p:spPr>
          <a:xfrm>
            <a:off x="1130157" y="5717565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深度均值和校正后</a:t>
            </a:r>
            <a:r>
              <a:rPr kumimoji="1" lang="en-US" altLang="zh-CN" dirty="0"/>
              <a:t>log</a:t>
            </a:r>
            <a:r>
              <a:rPr kumimoji="1" lang="zh-CN" altLang="en-US" dirty="0"/>
              <a:t>方差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03F73A-9827-F041-8AE5-AD24D8474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66" y="3355199"/>
            <a:ext cx="4092825" cy="35028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2C30CC-9FEA-164A-8345-E63219330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72" y="1578357"/>
            <a:ext cx="11507056" cy="187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7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0" y="6492875"/>
            <a:ext cx="1222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Mono-SF: Multi-View Geometry Meets Single-View Depth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 Monocular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Scene Flow Estimation of Dynamic Traffic Scenes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14E137-989D-D445-A864-20052D33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4" y="3832076"/>
            <a:ext cx="9824358" cy="27389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FA9E82-83BB-9345-941B-A52E546E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4286"/>
            <a:ext cx="6847718" cy="25487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4CCF61-A9E1-7048-B075-B1F736DFB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467" y="1820990"/>
            <a:ext cx="5352533" cy="187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264114" y="6385259"/>
            <a:ext cx="917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SynDeMo</a:t>
            </a:r>
            <a:r>
              <a:rPr kumimoji="1" lang="en-US" altLang="zh-CN" dirty="0"/>
              <a:t>: Synergistic Deep Feature Alignment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Joint Learning of Depth and Ego-Motion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00B2C3-01D7-D541-98BC-F5878D9F6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19" y="1372599"/>
            <a:ext cx="5221288" cy="33843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D594BA-EF33-FC47-9958-2323CCDDAE49}"/>
              </a:ext>
            </a:extLst>
          </p:cNvPr>
          <p:cNvSpPr txBox="1"/>
          <p:nvPr/>
        </p:nvSpPr>
        <p:spPr>
          <a:xfrm>
            <a:off x="377219" y="4839070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上边多视图合成图</a:t>
            </a:r>
            <a:r>
              <a:rPr kumimoji="1" lang="en-US" altLang="zh-CN" dirty="0"/>
              <a:t>+</a:t>
            </a:r>
            <a:r>
              <a:rPr kumimoji="1" lang="zh-CN" altLang="en-US" dirty="0"/>
              <a:t>深度输入；下边无标注帧</a:t>
            </a:r>
          </a:p>
          <a:p>
            <a:r>
              <a:rPr kumimoji="1" lang="zh-CN" altLang="en-US" dirty="0"/>
              <a:t>测试只用下边，可同时预测运动与深度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737AF8-4487-9E49-87A3-124B7F00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46" y="1690688"/>
            <a:ext cx="6096000" cy="30912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EF02F9-8758-AC4F-8780-FEBD55B5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933" y="4889267"/>
            <a:ext cx="4631433" cy="4529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9756E4-80FA-444A-9267-9BD683B7C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70" y="5409560"/>
            <a:ext cx="4876757" cy="9289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7088593-47B5-6B45-947C-BF68C83AA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07" y="5504348"/>
            <a:ext cx="4523911" cy="92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264114" y="6385259"/>
            <a:ext cx="917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SynDeMo</a:t>
            </a:r>
            <a:r>
              <a:rPr kumimoji="1" lang="en-US" altLang="zh-CN" dirty="0"/>
              <a:t>: Synergistic Deep Feature Alignment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Joint Learning of Depth and Ego-Motion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E1B3A8-DF62-AD47-A39E-4F3D8BA98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97" y="2314058"/>
            <a:ext cx="3343382" cy="61633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85DDB3C-8D69-6F4D-9F06-6108FD890162}"/>
              </a:ext>
            </a:extLst>
          </p:cNvPr>
          <p:cNvSpPr txBox="1"/>
          <p:nvPr/>
        </p:nvSpPr>
        <p:spPr>
          <a:xfrm>
            <a:off x="1202076" y="1829238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最小二乘</a:t>
            </a:r>
            <a:r>
              <a:rPr kumimoji="1" lang="en-US" altLang="zh-CN" dirty="0"/>
              <a:t>GAN</a:t>
            </a:r>
            <a:r>
              <a:rPr kumimoji="1" lang="zh-CN" altLang="en-US" dirty="0"/>
              <a:t>损失学习隐特征的映射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439A6B-77B0-AA40-ABB0-26D86FFE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09" y="3523431"/>
            <a:ext cx="4947078" cy="6172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C1EB776-3822-5249-ABE4-4961BC042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048" y="4642152"/>
            <a:ext cx="4425879" cy="54259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6BB6CC3-CFE7-3C43-9093-46F56A521AC0}"/>
              </a:ext>
            </a:extLst>
          </p:cNvPr>
          <p:cNvSpPr txBox="1"/>
          <p:nvPr/>
        </p:nvSpPr>
        <p:spPr>
          <a:xfrm>
            <a:off x="1284267" y="469044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Total</a:t>
            </a:r>
            <a:r>
              <a:rPr kumimoji="1" lang="zh-CN" altLang="en-US" dirty="0"/>
              <a:t>损失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B17FAA-50CA-6242-B11D-DD9D3C9824F7}"/>
              </a:ext>
            </a:extLst>
          </p:cNvPr>
          <p:cNvSpPr txBox="1"/>
          <p:nvPr/>
        </p:nvSpPr>
        <p:spPr>
          <a:xfrm>
            <a:off x="6725311" y="18017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合成数据深度损失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D8854C0-1993-1E49-AA61-93A77450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117" y="2283868"/>
            <a:ext cx="2253038" cy="67398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3683F34-67D1-5746-91AF-E5A177FD1023}"/>
              </a:ext>
            </a:extLst>
          </p:cNvPr>
          <p:cNvSpPr txBox="1"/>
          <p:nvPr/>
        </p:nvSpPr>
        <p:spPr>
          <a:xfrm>
            <a:off x="1166509" y="30472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合成损失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C22968F-5FDD-D948-9D72-4339967EF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709" y="3480597"/>
            <a:ext cx="2834669" cy="68495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9CD9AE8-1FB4-C94A-BDA2-A2A21F3044A7}"/>
              </a:ext>
            </a:extLst>
          </p:cNvPr>
          <p:cNvSpPr txBox="1"/>
          <p:nvPr/>
        </p:nvSpPr>
        <p:spPr>
          <a:xfrm>
            <a:off x="6725311" y="3050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合成数据自监督损失</a:t>
            </a:r>
          </a:p>
        </p:txBody>
      </p:sp>
    </p:spTree>
    <p:extLst>
      <p:ext uri="{BB962C8B-B14F-4D97-AF65-F5344CB8AC3E}">
        <p14:creationId xmlns:p14="http://schemas.microsoft.com/office/powerpoint/2010/main" val="311335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264114" y="6385259"/>
            <a:ext cx="917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SynDeMo</a:t>
            </a:r>
            <a:r>
              <a:rPr kumimoji="1" lang="en-US" altLang="zh-CN" dirty="0"/>
              <a:t>: Synergistic Deep Feature Alignment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Joint Learning of Depth and Ego-Motion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892CBC-3E23-274E-B100-E22070D8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64" y="1690688"/>
            <a:ext cx="6857936" cy="42432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2C05B7A-FCE3-564C-ADFB-8543C904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1509"/>
            <a:ext cx="6421347" cy="38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6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MDE</a:t>
            </a:r>
            <a:r>
              <a:rPr kumimoji="1" lang="zh-CN" altLang="en-US" dirty="0"/>
              <a:t>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How do neural networks see depth in single images?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F9A87E-4910-A84C-B8C4-FC5E3B317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60" y="4484451"/>
            <a:ext cx="4594260" cy="18283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C6A371-B894-974F-A7AA-90BC106C2FE2}"/>
              </a:ext>
            </a:extLst>
          </p:cNvPr>
          <p:cNvSpPr txBox="1"/>
          <p:nvPr/>
        </p:nvSpPr>
        <p:spPr>
          <a:xfrm>
            <a:off x="986320" y="1534108"/>
            <a:ext cx="43870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人眼感知深度的线索：</a:t>
            </a:r>
            <a:endParaRPr kumimoji="1" lang="en-US" altLang="zh-CN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kumimoji="1" lang="zh-CN" altLang="en-US" dirty="0"/>
              <a:t>位置：离地平线的远近</a:t>
            </a:r>
            <a:endParaRPr kumimoji="1" lang="en-US" altLang="zh-CN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kumimoji="1" lang="zh-CN" altLang="en-US" dirty="0"/>
              <a:t>前后遮挡的深度顺序关系</a:t>
            </a:r>
            <a:endParaRPr kumimoji="1" lang="en-US" altLang="zh-CN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kumimoji="1" lang="zh-CN" altLang="en-US" dirty="0"/>
              <a:t>纹理密度的变化</a:t>
            </a:r>
            <a:endParaRPr kumimoji="1" lang="en-US" altLang="zh-CN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kumimoji="1" lang="zh-CN" altLang="en-US" dirty="0"/>
              <a:t>线性投影：平行线收敛</a:t>
            </a:r>
            <a:endParaRPr kumimoji="1" lang="en-US" altLang="zh-CN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kumimoji="1" lang="zh-CN" altLang="en-US" dirty="0"/>
              <a:t>物体大小：近大远小</a:t>
            </a:r>
            <a:endParaRPr kumimoji="1" lang="en-US" altLang="zh-CN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kumimoji="1" lang="zh-CN" altLang="en-US" dirty="0"/>
              <a:t>阴影和光照：阴影说明平面变化，光照暗示朝向</a:t>
            </a:r>
            <a:endParaRPr kumimoji="1" lang="en-US" altLang="zh-CN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kumimoji="1" lang="zh-CN" altLang="en-US" dirty="0"/>
              <a:t>焦外模糊程度</a:t>
            </a:r>
            <a:endParaRPr kumimoji="1" lang="en-US" altLang="zh-CN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kumimoji="1" lang="zh-CN" altLang="en-US" dirty="0"/>
              <a:t>空中视角：远处对比度低，呈淡蓝色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52CA11-0603-444E-98B5-ADD6AB3CF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74" y="4484451"/>
            <a:ext cx="764828" cy="4486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008F1B-169A-BF45-9FC2-617A7C449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940" y="5066702"/>
            <a:ext cx="680137" cy="4486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29A67F-AF70-F74D-B792-C92073DC8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837" y="583378"/>
            <a:ext cx="6698515" cy="37473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68B63C-09FA-BA4E-B2F0-14BCE6E3CE0F}"/>
              </a:ext>
            </a:extLst>
          </p:cNvPr>
          <p:cNvSpPr txBox="1"/>
          <p:nvPr/>
        </p:nvSpPr>
        <p:spPr>
          <a:xfrm>
            <a:off x="7440915" y="433075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比较物体大小和位置对深度的影响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B868F6-68C8-CD4E-AFB6-B98722D7B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091" y="4740330"/>
            <a:ext cx="2925336" cy="20298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B3E1BAF-C478-D842-B335-DD2E1776D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5806" y="4933052"/>
            <a:ext cx="779189" cy="5822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CD2870-ACE7-434F-8093-A2E3E64BC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5950" y="5610609"/>
            <a:ext cx="2925336" cy="6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2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593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Digging Into Self-Supervised Monocular Depth Estimation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D166C5-6931-194F-B27C-E376E89F2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" b="37867"/>
          <a:stretch/>
        </p:blipFill>
        <p:spPr>
          <a:xfrm>
            <a:off x="116750" y="1416334"/>
            <a:ext cx="11852644" cy="27036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F6DCD23-FA1B-7D46-A16B-8E69B7F44F4C}"/>
              </a:ext>
            </a:extLst>
          </p:cNvPr>
          <p:cNvSpPr txBox="1"/>
          <p:nvPr/>
        </p:nvSpPr>
        <p:spPr>
          <a:xfrm>
            <a:off x="474252" y="4257909"/>
            <a:ext cx="647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Unet</a:t>
            </a:r>
            <a:r>
              <a:rPr kumimoji="1" lang="zh-CN" altLang="en-US" dirty="0"/>
              <a:t>深度预测网络</a:t>
            </a:r>
            <a:r>
              <a:rPr kumimoji="1" lang="en-US" altLang="zh-CN" dirty="0"/>
              <a:t>+</a:t>
            </a:r>
            <a:r>
              <a:rPr kumimoji="1" lang="zh-CN" altLang="en-US" dirty="0"/>
              <a:t>逐像素最小化重投影误差</a:t>
            </a:r>
            <a:r>
              <a:rPr kumimoji="1" lang="en-US" altLang="zh-CN" dirty="0"/>
              <a:t>+</a:t>
            </a:r>
            <a:r>
              <a:rPr kumimoji="1" lang="zh-CN" altLang="en-US" dirty="0"/>
              <a:t>多尺度监督信息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AE3718-EB02-0449-8032-D0B6DBA05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44" y="4765213"/>
            <a:ext cx="4660697" cy="5641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7D20B5-1594-064F-B165-6537134DB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415" y="5319855"/>
            <a:ext cx="3777679" cy="4503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6176FB-0CD7-364D-8A7E-431F5875D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029" y="5832762"/>
            <a:ext cx="2184400" cy="40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4483C86-772F-9748-9809-10DE2B2DA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003" y="4292494"/>
            <a:ext cx="3823117" cy="23446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D1DB84-2E81-D448-A84C-3D5C5E29A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532" y="5832762"/>
            <a:ext cx="2818279" cy="5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03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MDE</a:t>
            </a:r>
            <a:r>
              <a:rPr kumimoji="1" lang="zh-CN" altLang="en-US" dirty="0"/>
              <a:t>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How do neural networks see depth in single images?</a:t>
            </a:r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A6661C4-33D2-3E48-8DF7-A368C50D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2033"/>
            <a:ext cx="3076254" cy="24376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02358B1-FA6B-2A47-89FD-72619130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8" y="3862888"/>
            <a:ext cx="3305630" cy="25379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2F7E55B-65F1-FD45-AD25-CCD276DCD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088" y="1432033"/>
            <a:ext cx="3076255" cy="23926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D7C8A25-A566-6C46-AA00-ED6ED498A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472" y="3824676"/>
            <a:ext cx="3305630" cy="265098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FA6513A-FA1A-C847-BB55-FAE637B2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919" y="4004082"/>
            <a:ext cx="4992081" cy="188120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AE8C58C-DB62-5E48-9AF2-7D968D9291F4}"/>
              </a:ext>
            </a:extLst>
          </p:cNvPr>
          <p:cNvSpPr txBox="1"/>
          <p:nvPr/>
        </p:nvSpPr>
        <p:spPr>
          <a:xfrm>
            <a:off x="7385871" y="1698387"/>
            <a:ext cx="46201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网络可以大概检测出位姿变化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地平线的平移不影响深度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相机仰角变化不会对深度有影响</a:t>
            </a:r>
            <a:endParaRPr kumimoji="1" lang="en-US" altLang="zh-CN" dirty="0"/>
          </a:p>
          <a:p>
            <a:r>
              <a:rPr kumimoji="1" lang="en-US" altLang="zh-CN" dirty="0" err="1"/>
              <a:t>MonoDepth</a:t>
            </a:r>
            <a:r>
              <a:rPr kumimoji="1" lang="zh-CN" altLang="en-US" dirty="0"/>
              <a:t>能够检测摄像机俯仰角的变化，</a:t>
            </a:r>
            <a:endParaRPr kumimoji="1" lang="en-US" altLang="zh-CN" dirty="0"/>
          </a:p>
          <a:p>
            <a:r>
              <a:rPr kumimoji="1" lang="zh-CN" altLang="en-US" dirty="0"/>
              <a:t>但不能完全解决这个问题。回归系数</a:t>
            </a:r>
            <a:r>
              <a:rPr kumimoji="1" lang="en-US" altLang="zh-CN" dirty="0"/>
              <a:t>0.71</a:t>
            </a:r>
          </a:p>
        </p:txBody>
      </p:sp>
    </p:spTree>
    <p:extLst>
      <p:ext uri="{BB962C8B-B14F-4D97-AF65-F5344CB8AC3E}">
        <p14:creationId xmlns:p14="http://schemas.microsoft.com/office/powerpoint/2010/main" val="498845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MDE</a:t>
            </a:r>
            <a:r>
              <a:rPr kumimoji="1" lang="zh-CN" altLang="en-US" dirty="0"/>
              <a:t>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How do neural networks see depth in single images?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FEB9D7-24FE-0B4F-97CA-A82A5B8D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44" y="1349768"/>
            <a:ext cx="4741548" cy="17131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FDE9A3-33E4-5249-B8E2-B76A6A40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88" y="3062955"/>
            <a:ext cx="4406260" cy="20539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E1B81C-2792-8F4E-A060-215249ED50D8}"/>
              </a:ext>
            </a:extLst>
          </p:cNvPr>
          <p:cNvSpPr txBox="1"/>
          <p:nvPr/>
        </p:nvSpPr>
        <p:spPr>
          <a:xfrm>
            <a:off x="628217" y="5138900"/>
            <a:ext cx="564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旋转角由</a:t>
            </a:r>
            <a:r>
              <a:rPr kumimoji="1" lang="en-US" altLang="zh-CN" dirty="0"/>
              <a:t>0.03-0.031</a:t>
            </a:r>
            <a:r>
              <a:rPr kumimoji="1" lang="zh-CN" altLang="en-US" dirty="0"/>
              <a:t>视差范围内的像素拟合出直线算出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9C6488-14F7-D049-AB7F-4F48A1FB2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174" y="877962"/>
            <a:ext cx="3603810" cy="282595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3D83E90-4E2B-7A48-962D-EDB78C26DAE2}"/>
              </a:ext>
            </a:extLst>
          </p:cNvPr>
          <p:cNvSpPr txBox="1"/>
          <p:nvPr/>
        </p:nvSpPr>
        <p:spPr>
          <a:xfrm>
            <a:off x="7082293" y="372496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预测的旋转角远小于真实的角度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DF3622-EC43-D043-BC7F-22DC86B56DEA}"/>
              </a:ext>
            </a:extLst>
          </p:cNvPr>
          <p:cNvSpPr txBox="1"/>
          <p:nvPr/>
        </p:nvSpPr>
        <p:spPr>
          <a:xfrm>
            <a:off x="628217" y="563135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网络可以检测出微小的旋转角变化，但是太小</a:t>
            </a:r>
            <a:endParaRPr kumimoji="1" lang="en-US" altLang="zh-CN" dirty="0"/>
          </a:p>
          <a:p>
            <a:r>
              <a:rPr kumimoji="1" lang="zh-CN" altLang="en-US" dirty="0"/>
              <a:t>不影响深度图的预测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3E4FDE-CCE6-EC40-9051-DE857556C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570" y="4139833"/>
            <a:ext cx="5082283" cy="23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15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MDE</a:t>
            </a:r>
            <a:r>
              <a:rPr kumimoji="1" lang="zh-CN" altLang="en-US" dirty="0"/>
              <a:t>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How do neural networks see depth in single images?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4BFBD3-3832-3548-AE54-AC9F0B2A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5" y="1383696"/>
            <a:ext cx="7544938" cy="18066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4F88B20-8C9F-524C-B83C-57C3DBFB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5" y="3305712"/>
            <a:ext cx="7021692" cy="13193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B04CEB7-7799-2544-981C-CF5CF7AF3C10}"/>
              </a:ext>
            </a:extLst>
          </p:cNvPr>
          <p:cNvSpPr txBox="1"/>
          <p:nvPr/>
        </p:nvSpPr>
        <p:spPr>
          <a:xfrm>
            <a:off x="7647683" y="1946399"/>
            <a:ext cx="412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说明灰度图，错误颜色不影响深度预测，但是删除关键信息结果很差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边缘的对比度和阴影非常重要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11C5B8C-9037-DE4F-BB5F-0AF674DE7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583" y="3180281"/>
            <a:ext cx="4544317" cy="145483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124609B-23E4-FC46-8440-3CBD35E5F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9" y="4687012"/>
            <a:ext cx="6720923" cy="157458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AF79B3F-97D7-424D-9103-F82C8EA6CA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5312" y="4625075"/>
            <a:ext cx="5426687" cy="17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593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Digging Into Self-Supervised Monocular Depth Estimation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7A1141-4173-DC4F-81CC-623C29519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63" y="1248731"/>
            <a:ext cx="5936240" cy="51520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6072FB-7D26-914E-B589-6F8B9830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234" y="3794125"/>
            <a:ext cx="3688613" cy="3063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AD94B1D-1549-AC4C-B7A1-79A39EA0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234" y="1152634"/>
            <a:ext cx="3794896" cy="21606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1C6E76A-3D7D-DB43-955F-CD94AFAA7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234" y="3313331"/>
            <a:ext cx="3755633" cy="4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26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593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Digging Into Self-Supervised Monocular Depth Estimation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F18E86-6A98-C342-8214-FED670B7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80" y="1375828"/>
            <a:ext cx="9277564" cy="25618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5DD88C-3B54-AD4A-8F21-F4B908C6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62" y="4710028"/>
            <a:ext cx="6245787" cy="15442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ECCB886-7BF1-484A-973E-265262079AD6}"/>
              </a:ext>
            </a:extLst>
          </p:cNvPr>
          <p:cNvSpPr txBox="1"/>
          <p:nvPr/>
        </p:nvSpPr>
        <p:spPr>
          <a:xfrm>
            <a:off x="3318553" y="3954514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基线模型；</a:t>
            </a:r>
            <a:r>
              <a:rPr kumimoji="1" lang="en-US" altLang="zh-CN" dirty="0"/>
              <a:t>b</a:t>
            </a:r>
            <a:r>
              <a:rPr kumimoji="1" lang="zh-CN" altLang="en-US" dirty="0"/>
              <a:t>无</a:t>
            </a:r>
            <a:r>
              <a:rPr kumimoji="1" lang="en-US" altLang="zh-CN" dirty="0"/>
              <a:t>pretrain</a:t>
            </a:r>
            <a:r>
              <a:rPr kumimoji="1" lang="zh-CN" altLang="en-US" dirty="0"/>
              <a:t>；</a:t>
            </a:r>
            <a:r>
              <a:rPr kumimoji="1" lang="en-US" altLang="zh-CN" dirty="0"/>
              <a:t>c</a:t>
            </a:r>
            <a:r>
              <a:rPr kumimoji="1" lang="zh-CN" altLang="en-US" dirty="0"/>
              <a:t>全模型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41B9090-72E2-654B-AC7F-E29AD4A5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153" y="4403465"/>
            <a:ext cx="4431872" cy="199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9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593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Digging Into Self-Supervised Monocular Depth Estimation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69C537-F322-6845-A967-13EB208F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18" y="0"/>
            <a:ext cx="682679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4B00B8-E79B-3C49-95D6-172ED502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372" y="1069593"/>
            <a:ext cx="4230019" cy="14167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22AAD0-5C98-8F4E-8EE7-FAC68656D870}"/>
              </a:ext>
            </a:extLst>
          </p:cNvPr>
          <p:cNvSpPr txBox="1"/>
          <p:nvPr/>
        </p:nvSpPr>
        <p:spPr>
          <a:xfrm>
            <a:off x="7733623" y="2894327"/>
            <a:ext cx="42675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失败例子：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Top</a:t>
            </a:r>
            <a:r>
              <a:rPr kumimoji="1" lang="zh-CN" altLang="en-US" dirty="0"/>
              <a:t>自监督方法对扭曲、反射和颜色</a:t>
            </a:r>
            <a:endParaRPr kumimoji="1" lang="en-US" altLang="zh-CN" dirty="0"/>
          </a:p>
          <a:p>
            <a:r>
              <a:rPr kumimoji="1" lang="zh-CN" altLang="en-US" dirty="0"/>
              <a:t>饱和区域不好；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Bottom</a:t>
            </a:r>
            <a:r>
              <a:rPr kumimoji="1" lang="zh-CN" altLang="en-US" dirty="0"/>
              <a:t>当边界模糊和形状复杂的物体</a:t>
            </a:r>
            <a:endParaRPr kumimoji="1" lang="en-US" altLang="zh-CN" dirty="0"/>
          </a:p>
          <a:p>
            <a:r>
              <a:rPr kumimoji="1" lang="zh-CN" altLang="en-US" dirty="0"/>
              <a:t>预测不好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163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Self-Supervised Monocular Depth Hints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2FCB05-A138-5749-A2CF-EE56751B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6" y="5078743"/>
            <a:ext cx="4554546" cy="12301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97B6F2-4463-CD46-8DC4-1D1F8F85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68" y="1331626"/>
            <a:ext cx="7503232" cy="382910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53DCAB-65DD-0141-BB46-272076AA9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441" y="5453076"/>
            <a:ext cx="4702925" cy="6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2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Self-Supervised Monocular Depth Hints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AB5E74-1BD8-F544-B790-0CF6D07D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21" y="1925341"/>
            <a:ext cx="7736440" cy="15036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B5053E-BBA9-FB41-9279-0B572000C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721" y="3730548"/>
            <a:ext cx="7736440" cy="23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2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Self-Supervised Monocular Depth Hints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B101D3-4D8D-BD42-8353-86B92183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62" y="2726628"/>
            <a:ext cx="5882437" cy="249264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1002B9-C408-1948-BDA2-AD8E10350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0926"/>
            <a:ext cx="6341677" cy="34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62FF-46B5-3C47-8CB2-4BFF21170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en-US" altLang="zh-CN" dirty="0"/>
              <a:t>3</a:t>
            </a:r>
            <a:r>
              <a:rPr kumimoji="1" lang="zh-CN" altLang="en-US" dirty="0"/>
              <a:t>）</a:t>
            </a:r>
            <a:r>
              <a:rPr kumimoji="1" lang="en-US" altLang="zh-CN" dirty="0"/>
              <a:t>Self-Supervised MDE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A6F9D-B28F-6D49-AF47-D575C56C4C31}"/>
              </a:ext>
            </a:extLst>
          </p:cNvPr>
          <p:cNvSpPr txBox="1"/>
          <p:nvPr/>
        </p:nvSpPr>
        <p:spPr>
          <a:xfrm>
            <a:off x="838200" y="6400800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Self-Supervised Monocular Depth Hints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9A5AA8-0EA0-0C42-80E7-0DABF73B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7" y="1386733"/>
            <a:ext cx="7812640" cy="29645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1B21C2-D7C1-8841-A734-7F970D02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840" y="1690688"/>
            <a:ext cx="1988440" cy="6769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121216-48E1-784A-BBF1-58860C9E3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537" y="2618263"/>
            <a:ext cx="1760377" cy="5662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C61E889-700C-6746-9912-04C7DAC20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15217"/>
            <a:ext cx="6179049" cy="7129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61BB8D-18DF-B44B-8E86-1C453BB37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827" y="4490397"/>
            <a:ext cx="2900737" cy="6474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BF536C-8461-0D4A-B98E-D0441F028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726" y="5266712"/>
            <a:ext cx="3917593" cy="8082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9266E5D-EE36-AC40-BCD4-37C14F6FA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961" y="5319349"/>
            <a:ext cx="3819313" cy="61877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1007E44-7F37-1442-8A87-1492A9014D17}"/>
              </a:ext>
            </a:extLst>
          </p:cNvPr>
          <p:cNvSpPr txBox="1"/>
          <p:nvPr/>
        </p:nvSpPr>
        <p:spPr>
          <a:xfrm>
            <a:off x="838200" y="6054762"/>
            <a:ext cx="864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损失函数：重投影误差</a:t>
            </a:r>
            <a:r>
              <a:rPr kumimoji="1" lang="en-US" altLang="zh-CN" dirty="0"/>
              <a:t>+</a:t>
            </a:r>
            <a:r>
              <a:rPr kumimoji="1" lang="zh-CN" altLang="en-US" dirty="0"/>
              <a:t>梯度平滑损失</a:t>
            </a:r>
            <a:r>
              <a:rPr kumimoji="1" lang="en-US" altLang="zh-CN" dirty="0"/>
              <a:t>+</a:t>
            </a:r>
            <a:r>
              <a:rPr kumimoji="1" lang="zh-CN" altLang="en-US" dirty="0"/>
              <a:t>特征重构损失；</a:t>
            </a:r>
            <a:r>
              <a:rPr kumimoji="1" lang="en-US" altLang="zh-CN" dirty="0"/>
              <a:t>LR</a:t>
            </a:r>
            <a:r>
              <a:rPr kumimoji="1" lang="zh-CN" altLang="en-US" dirty="0"/>
              <a:t>用三个损失；</a:t>
            </a:r>
            <a:r>
              <a:rPr kumimoji="1" lang="en-US" altLang="zh-CN" dirty="0"/>
              <a:t>HR</a:t>
            </a:r>
            <a:r>
              <a:rPr kumimoji="1" lang="zh-CN" altLang="en-US" dirty="0"/>
              <a:t>用前两个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481B884-13BD-1A45-A77C-118D96E1EBD1}"/>
              </a:ext>
            </a:extLst>
          </p:cNvPr>
          <p:cNvSpPr txBox="1"/>
          <p:nvPr/>
        </p:nvSpPr>
        <p:spPr>
          <a:xfrm>
            <a:off x="9153510" y="345238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SA</a:t>
            </a:r>
            <a:r>
              <a:rPr kumimoji="1" lang="zh-CN" altLang="en-US" dirty="0"/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232883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7529</TotalTime>
  <Words>650</Words>
  <Application>Microsoft Macintosh PowerPoint</Application>
  <PresentationFormat>宽屏</PresentationFormat>
  <Paragraphs>93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等线</vt:lpstr>
      <vt:lpstr>等线 Light</vt:lpstr>
      <vt:lpstr>Arial</vt:lpstr>
      <vt:lpstr>Office 主题​​</vt:lpstr>
      <vt:lpstr>多帧重投影监督网络</vt:lpstr>
      <vt:lpstr>（1）Self-Supervised MDE</vt:lpstr>
      <vt:lpstr>（1）Self-Supervised MDE</vt:lpstr>
      <vt:lpstr>（1）Self-Supervised MDE</vt:lpstr>
      <vt:lpstr>（1）Self-Supervised MDE</vt:lpstr>
      <vt:lpstr>（2）Self-Supervised MDE</vt:lpstr>
      <vt:lpstr>（2）Self-Supervised MDE</vt:lpstr>
      <vt:lpstr>（2）Self-Supervised MDE</vt:lpstr>
      <vt:lpstr>（3）Self-Supervised MDE</vt:lpstr>
      <vt:lpstr>（3）Self-Supervised MDE</vt:lpstr>
      <vt:lpstr>（3）Self-Supervised MDE</vt:lpstr>
      <vt:lpstr>（3）Self-Supervised MDE</vt:lpstr>
      <vt:lpstr>（4）Self-Supervised MDE</vt:lpstr>
      <vt:lpstr>（4）Self-Supervised MDE</vt:lpstr>
      <vt:lpstr>（4）Self-Supervised MDE</vt:lpstr>
      <vt:lpstr>（5）Self-Supervised MDE</vt:lpstr>
      <vt:lpstr>（5）Self-Supervised MDE</vt:lpstr>
      <vt:lpstr>（5）Self-Supervised MDE</vt:lpstr>
      <vt:lpstr>（3）MDE分析</vt:lpstr>
      <vt:lpstr>（3）MDE分析</vt:lpstr>
      <vt:lpstr>（3）MDE分析</vt:lpstr>
      <vt:lpstr>（3）MDE分析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多帧重投影监督网络</dc:title>
  <dc:creator>Microsoft Office User</dc:creator>
  <cp:lastModifiedBy>Microsoft Office User</cp:lastModifiedBy>
  <cp:revision>58</cp:revision>
  <dcterms:created xsi:type="dcterms:W3CDTF">2019-12-06T08:42:51Z</dcterms:created>
  <dcterms:modified xsi:type="dcterms:W3CDTF">2019-12-11T14:12:08Z</dcterms:modified>
</cp:coreProperties>
</file>